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7" r:id="rId2"/>
    <p:sldId id="264" r:id="rId3"/>
    <p:sldId id="263" r:id="rId4"/>
    <p:sldId id="271" r:id="rId5"/>
    <p:sldId id="25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59"/>
    <p:restoredTop sz="90000"/>
  </p:normalViewPr>
  <p:slideViewPr>
    <p:cSldViewPr snapToGrid="0" snapToObjects="1">
      <p:cViewPr varScale="1">
        <p:scale>
          <a:sx n="115" d="100"/>
          <a:sy n="115" d="100"/>
        </p:scale>
        <p:origin x="26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gif>
</file>

<file path=ppt/media/image4.tif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D99EB-916F-CC4E-B11B-B666F8EDD2C2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E326D-AC9E-2B42-BA34-DCE008CC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20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1200" dirty="0"/>
              <a:t>What is your dream job?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Where do you want to work?</a:t>
            </a:r>
          </a:p>
          <a:p>
            <a:endParaRPr lang="en-US" sz="1200" dirty="0"/>
          </a:p>
          <a:p>
            <a:r>
              <a:rPr lang="en-US" dirty="0"/>
              <a:t>How many of you know what kind of job you want when you graduate?</a:t>
            </a:r>
          </a:p>
          <a:p>
            <a:r>
              <a:rPr lang="en-US" dirty="0"/>
              <a:t>How many of you know you want to work outside of Wisconsin?</a:t>
            </a:r>
          </a:p>
          <a:p>
            <a:r>
              <a:rPr lang="en-US" dirty="0"/>
              <a:t>How many of you have friends and family here and absolutely want to stay in Wisconsin?</a:t>
            </a:r>
          </a:p>
          <a:p>
            <a:endParaRPr lang="en-US" dirty="0"/>
          </a:p>
          <a:p>
            <a:r>
              <a:rPr lang="en-US" dirty="0"/>
              <a:t>How are you going to make yourself stand out in the crowd of new engineers?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In 2015 there were </a:t>
            </a:r>
            <a:r>
              <a:rPr lang="en-US" b="1" dirty="0"/>
              <a:t>106,658</a:t>
            </a:r>
            <a:r>
              <a:rPr lang="en-US" dirty="0"/>
              <a:t> new bachelors degrees in engineering. About a quarter of those were mechanical engineers</a:t>
            </a:r>
          </a:p>
          <a:p>
            <a:pPr marL="0" indent="0">
              <a:buFont typeface="Arial"/>
              <a:buNone/>
            </a:pPr>
            <a:r>
              <a:rPr lang="en-US" dirty="0"/>
              <a:t>.  How are you going to stand out in a crowd?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62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sample of job titles from a 2015 survey of undergraduate physics majors after graduation</a:t>
            </a:r>
          </a:p>
          <a:p>
            <a:pPr marL="0" indent="0">
              <a:buNone/>
            </a:pPr>
            <a:r>
              <a:rPr lang="en-US" sz="1200" dirty="0"/>
              <a:t>A physicist is someone who can use quantitative reasoning and create models to solve a variety of problems.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>
                <a:latin typeface="+mn-lt"/>
              </a:rPr>
              <a:t>(without an engineering degree.  Think what you could do with a physics degree AND an engineering degree!)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There are almost no jobs with the title “Physicist”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Physicists are generalists while engineers are specialists.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Related but different skill-set.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69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CEE-355 also counts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67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2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83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1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83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6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40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3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9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BCCAE-6FBF-3E41-BA51-419B2EC9975B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5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zimmermant@uwstout.edu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pattersonm@uwstout.edu" TargetMode="External"/><Relationship Id="rId5" Type="http://schemas.openxmlformats.org/officeDocument/2006/relationships/hyperlink" Target="mailto:sinkovitsd@uwstout.edu" TargetMode="External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pattersonm@uwstout.edu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746627" y="1783959"/>
            <a:ext cx="5095967" cy="288911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b="1" u="sng" dirty="0"/>
              <a:t>Engineering 3-2 Programs</a:t>
            </a:r>
            <a:br>
              <a:rPr lang="en-US" sz="4000" b="1" u="sng" dirty="0"/>
            </a:br>
            <a:br>
              <a:rPr lang="en-US" sz="4000" dirty="0"/>
            </a:br>
            <a:r>
              <a:rPr lang="en-US" sz="4000" dirty="0"/>
              <a:t>3 years at one school</a:t>
            </a:r>
            <a:br>
              <a:rPr lang="en-US" sz="4000" dirty="0"/>
            </a:br>
            <a:r>
              <a:rPr lang="en-US" sz="4000" dirty="0"/>
              <a:t>2 years at an engineering school</a:t>
            </a:r>
            <a:br>
              <a:rPr lang="en-US" sz="4000" dirty="0"/>
            </a:br>
            <a:r>
              <a:rPr lang="en-US" sz="4000" dirty="0"/>
              <a:t>Dual Degree in Physics and Engineering</a:t>
            </a:r>
            <a:endParaRPr lang="en-US" sz="3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2FAEDD-4C70-8C47-A88A-AB9F4445E9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84" r="481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098F39-AB28-9A4B-94B7-EAC57C152CB4}"/>
              </a:ext>
            </a:extLst>
          </p:cNvPr>
          <p:cNvSpPr txBox="1">
            <a:spLocks/>
          </p:cNvSpPr>
          <p:nvPr/>
        </p:nvSpPr>
        <p:spPr>
          <a:xfrm>
            <a:off x="6620302" y="4494523"/>
            <a:ext cx="522229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At Stout you can do the same thing in five years without having to change schools</a:t>
            </a:r>
          </a:p>
        </p:txBody>
      </p:sp>
    </p:spTree>
    <p:extLst>
      <p:ext uri="{BB962C8B-B14F-4D97-AF65-F5344CB8AC3E}">
        <p14:creationId xmlns:p14="http://schemas.microsoft.com/office/powerpoint/2010/main" val="1983156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778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latin typeface="+mn-lt"/>
              </a:rPr>
              <a:t>Jobs for Bachelor’s Degrees in Physics (without engineering degree!)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9626"/>
            <a:ext cx="3679209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Mechanical Engineer</a:t>
            </a:r>
          </a:p>
          <a:p>
            <a:r>
              <a:rPr lang="en-US" dirty="0"/>
              <a:t>Electrical Engineer</a:t>
            </a:r>
          </a:p>
          <a:p>
            <a:r>
              <a:rPr lang="en-US" dirty="0"/>
              <a:t>Optical Engineer</a:t>
            </a:r>
          </a:p>
          <a:p>
            <a:r>
              <a:rPr lang="en-US" dirty="0"/>
              <a:t>Laser Engineer</a:t>
            </a:r>
          </a:p>
          <a:p>
            <a:r>
              <a:rPr lang="en-US" dirty="0"/>
              <a:t>Systems Engineer</a:t>
            </a:r>
          </a:p>
          <a:p>
            <a:r>
              <a:rPr lang="en-US" dirty="0"/>
              <a:t>Process Engineer</a:t>
            </a:r>
          </a:p>
          <a:p>
            <a:r>
              <a:rPr lang="en-US" dirty="0"/>
              <a:t>Design Engineer</a:t>
            </a:r>
          </a:p>
          <a:p>
            <a:r>
              <a:rPr lang="en-US" dirty="0"/>
              <a:t>Software Engineer</a:t>
            </a:r>
          </a:p>
          <a:p>
            <a:r>
              <a:rPr lang="en-US" dirty="0"/>
              <a:t>Software Developer</a:t>
            </a:r>
          </a:p>
          <a:p>
            <a:r>
              <a:rPr lang="en-US" dirty="0"/>
              <a:t>Programmer</a:t>
            </a:r>
          </a:p>
          <a:p>
            <a:r>
              <a:rPr lang="en-US" dirty="0"/>
              <a:t>Analyst</a:t>
            </a:r>
          </a:p>
          <a:p>
            <a:r>
              <a:rPr lang="en-US" dirty="0"/>
              <a:t>And many more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584750" y="1469626"/>
            <a:ext cx="37042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488A1A-6DF2-5740-A10D-D4C84AA8CD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4571" b="-7020"/>
          <a:stretch/>
        </p:blipFill>
        <p:spPr>
          <a:xfrm>
            <a:off x="4054567" y="1395880"/>
            <a:ext cx="7486269" cy="2798618"/>
          </a:xfrm>
          <a:custGeom>
            <a:avLst/>
            <a:gdLst>
              <a:gd name="connsiteX0" fmla="*/ 0 w 12192000"/>
              <a:gd name="connsiteY0" fmla="*/ 0 h 3692092"/>
              <a:gd name="connsiteX1" fmla="*/ 12192000 w 12192000"/>
              <a:gd name="connsiteY1" fmla="*/ 0 h 3692092"/>
              <a:gd name="connsiteX2" fmla="*/ 12192000 w 12192000"/>
              <a:gd name="connsiteY2" fmla="*/ 3504824 h 3692092"/>
              <a:gd name="connsiteX3" fmla="*/ 12024691 w 12192000"/>
              <a:gd name="connsiteY3" fmla="*/ 3517794 h 3692092"/>
              <a:gd name="connsiteX4" fmla="*/ 160485 w 12192000"/>
              <a:gd name="connsiteY4" fmla="*/ 3663863 h 3692092"/>
              <a:gd name="connsiteX5" fmla="*/ 0 w 12192000"/>
              <a:gd name="connsiteY5" fmla="*/ 3692092 h 369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A7D08C-3AA9-AE4E-BB86-8031CE3FD69E}"/>
              </a:ext>
            </a:extLst>
          </p:cNvPr>
          <p:cNvSpPr txBox="1"/>
          <p:nvPr/>
        </p:nvSpPr>
        <p:spPr>
          <a:xfrm>
            <a:off x="2549237" y="5894710"/>
            <a:ext cx="9434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Imagine what someone with a double-degree could accomplish!</a:t>
            </a:r>
          </a:p>
        </p:txBody>
      </p:sp>
    </p:spTree>
    <p:extLst>
      <p:ext uri="{BB962C8B-B14F-4D97-AF65-F5344CB8AC3E}">
        <p14:creationId xmlns:p14="http://schemas.microsoft.com/office/powerpoint/2010/main" val="1969166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_dispersion_conceptual_waves.gif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42" y="1852913"/>
            <a:ext cx="5708073" cy="42810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5684" y="910343"/>
            <a:ext cx="5562599" cy="128675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Physics at UW-Stout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1242" y="5632207"/>
            <a:ext cx="5900015" cy="630900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FFFFF"/>
                </a:solidFill>
              </a:rPr>
              <a:t>Lasers, Optics, Plasmas, Computational Modeling, and Quantum Computers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061" y="4904405"/>
            <a:ext cx="2867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Prof. Zimmerman for more information:</a:t>
            </a:r>
          </a:p>
          <a:p>
            <a:r>
              <a:rPr lang="en-US" dirty="0">
                <a:hlinkClick r:id="rId3"/>
              </a:rPr>
              <a:t>zimmermant@uwstout.edu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0DFA3-1FB8-9C44-96E6-A62DB57D7383}"/>
              </a:ext>
            </a:extLst>
          </p:cNvPr>
          <p:cNvSpPr txBox="1"/>
          <p:nvPr/>
        </p:nvSpPr>
        <p:spPr>
          <a:xfrm>
            <a:off x="75061" y="1594473"/>
            <a:ext cx="37730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Additional Courses:</a:t>
            </a:r>
          </a:p>
          <a:p>
            <a:r>
              <a:rPr lang="en-US" dirty="0"/>
              <a:t>Intro to Physics Research</a:t>
            </a:r>
          </a:p>
          <a:p>
            <a:r>
              <a:rPr lang="en-US" dirty="0"/>
              <a:t>Intro to Quantum Mechanics</a:t>
            </a:r>
          </a:p>
          <a:p>
            <a:r>
              <a:rPr lang="en-US" dirty="0"/>
              <a:t>Computational Classical Physics</a:t>
            </a:r>
          </a:p>
          <a:p>
            <a:r>
              <a:rPr lang="en-US" dirty="0"/>
              <a:t>Solid State Physics</a:t>
            </a:r>
          </a:p>
          <a:p>
            <a:r>
              <a:rPr lang="en-US" dirty="0"/>
              <a:t>Applied Optics and Photonics</a:t>
            </a:r>
          </a:p>
          <a:p>
            <a:r>
              <a:rPr lang="en-US" dirty="0"/>
              <a:t>Advanced Physics Lab</a:t>
            </a:r>
          </a:p>
          <a:p>
            <a:r>
              <a:rPr lang="en-US" dirty="0"/>
              <a:t>Quantum Mechanics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045B6-DB74-7446-9247-7EC86C05CBFE}"/>
              </a:ext>
            </a:extLst>
          </p:cNvPr>
          <p:cNvSpPr txBox="1"/>
          <p:nvPr/>
        </p:nvSpPr>
        <p:spPr>
          <a:xfrm>
            <a:off x="734288" y="355005"/>
            <a:ext cx="35106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cap="none" spc="0" dirty="0" err="1">
                <a:ln/>
                <a:solidFill>
                  <a:schemeClr val="accent4"/>
                </a:solidFill>
                <a:effectLst/>
              </a:rPr>
              <a:t>PhyCEE</a:t>
            </a:r>
            <a:endParaRPr lang="en-US" sz="32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1EA9F-A29C-1241-A80B-31866E511EFB}"/>
              </a:ext>
            </a:extLst>
          </p:cNvPr>
          <p:cNvSpPr txBox="1"/>
          <p:nvPr/>
        </p:nvSpPr>
        <p:spPr>
          <a:xfrm>
            <a:off x="4063135" y="494844"/>
            <a:ext cx="61081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Double-Major in Physics and Computer/Electrical Engineering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8534F3-59FE-8E48-B44B-F7A8B0490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1257" y="37197"/>
            <a:ext cx="19050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975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/Users/toddzimmerman/Downloads/optics-header.jpg">
            <a:extLst>
              <a:ext uri="{FF2B5EF4-FFF2-40B4-BE49-F238E27FC236}">
                <a16:creationId xmlns:a16="http://schemas.microsoft.com/office/drawing/2014/main" id="{FAFE9C9C-660A-9947-AFED-A21553887901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3" r="-2" b="12272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AFF545-859C-0649-91D7-240F4C5E27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4" r="-2" b="2180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75C98-C24F-C74E-9399-A248C1E93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695" y="32111"/>
            <a:ext cx="4832802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Physics Minor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AC5317-1243-424C-A9B1-6B4DD4D281FA}"/>
              </a:ext>
            </a:extLst>
          </p:cNvPr>
          <p:cNvSpPr txBox="1">
            <a:spLocks/>
          </p:cNvSpPr>
          <p:nvPr/>
        </p:nvSpPr>
        <p:spPr>
          <a:xfrm>
            <a:off x="128016" y="940959"/>
            <a:ext cx="6262256" cy="45677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Statics</a:t>
            </a:r>
            <a:r>
              <a:rPr lang="en-US" sz="2400" dirty="0"/>
              <a:t> and </a:t>
            </a:r>
            <a:r>
              <a:rPr lang="en-US" sz="2400" b="1" dirty="0"/>
              <a:t>Dynamics</a:t>
            </a:r>
            <a:r>
              <a:rPr lang="en-US" sz="2400" dirty="0"/>
              <a:t> </a:t>
            </a:r>
            <a:r>
              <a:rPr lang="en-US" sz="2400" u="sng" dirty="0"/>
              <a:t>or</a:t>
            </a:r>
            <a:r>
              <a:rPr lang="en-US" sz="2400" dirty="0"/>
              <a:t> University Physics 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University Physics II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11 credits from the following: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PHYS-139 Intro to Research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CEE-355</a:t>
            </a:r>
            <a:r>
              <a:rPr lang="en-US" dirty="0"/>
              <a:t> Applied E&amp;M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Any PHYS-3XX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Thermodynamics (PHYS-222 </a:t>
            </a:r>
            <a:r>
              <a:rPr lang="en-US" u="sng" dirty="0"/>
              <a:t>or</a:t>
            </a:r>
            <a:r>
              <a:rPr lang="en-US" dirty="0"/>
              <a:t> </a:t>
            </a:r>
            <a:r>
              <a:rPr lang="en-US" b="1" dirty="0"/>
              <a:t>ENGR-275</a:t>
            </a:r>
            <a:r>
              <a:rPr lang="en-US" dirty="0"/>
              <a:t> </a:t>
            </a:r>
            <a:r>
              <a:rPr lang="en-US" u="sng" dirty="0"/>
              <a:t>or</a:t>
            </a:r>
            <a:r>
              <a:rPr lang="en-US" dirty="0"/>
              <a:t> ME-390)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sz="1900" dirty="0"/>
              <a:t>Classes in bold are ones you take for your major </a:t>
            </a:r>
          </a:p>
          <a:p>
            <a:pPr marL="457200" lvl="1" indent="0">
              <a:buNone/>
            </a:pPr>
            <a:r>
              <a:rPr lang="en-US" sz="1900" dirty="0"/>
              <a:t>so you only need 5 more credits for the minor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Contact Prof. </a:t>
            </a:r>
            <a:r>
              <a:rPr lang="en-US" dirty="0" err="1"/>
              <a:t>Sinkovits</a:t>
            </a:r>
            <a:r>
              <a:rPr lang="en-US" dirty="0"/>
              <a:t> for information: </a:t>
            </a:r>
            <a:r>
              <a:rPr lang="en-US" dirty="0">
                <a:hlinkClick r:id="rId5"/>
              </a:rPr>
              <a:t>sinkovitsd@uwstout.edu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8C1368-4FB2-561A-E64B-41EA2225CB15}"/>
              </a:ext>
            </a:extLst>
          </p:cNvPr>
          <p:cNvSpPr txBox="1"/>
          <p:nvPr/>
        </p:nvSpPr>
        <p:spPr>
          <a:xfrm>
            <a:off x="128017" y="5917041"/>
            <a:ext cx="48454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Also take a look at the Material Science minor and the new Semiconductor Manufacturing minor</a:t>
            </a:r>
          </a:p>
          <a:p>
            <a:r>
              <a:rPr lang="en-US" dirty="0"/>
              <a:t>Contact Dr. Patterson: </a:t>
            </a:r>
            <a:r>
              <a:rPr lang="en-US" dirty="0">
                <a:hlinkClick r:id="rId6"/>
              </a:rPr>
              <a:t>pattersonm@uwstout.edu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03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 descr="A person presents a MagFly superconductor skate during the Science Festival on October 12, 2011 in... [+] Paris, a 'floating' universal magnet system by German B.T. Innovation Company that allows a hundred-kilo person to levitate. (Photo: BERTRAND GUAY/AFP/Getty Images)">
            <a:extLst>
              <a:ext uri="{FF2B5EF4-FFF2-40B4-BE49-F238E27FC236}">
                <a16:creationId xmlns:a16="http://schemas.microsoft.com/office/drawing/2014/main" id="{7D8D2B0C-DB1B-A441-A618-36789A9F4B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21"/>
          <a:stretch/>
        </p:blipFill>
        <p:spPr bwMode="auto">
          <a:xfrm>
            <a:off x="0" y="-1"/>
            <a:ext cx="12191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9">
            <a:extLst>
              <a:ext uri="{FF2B5EF4-FFF2-40B4-BE49-F238E27FC236}">
                <a16:creationId xmlns:a16="http://schemas.microsoft.com/office/drawing/2014/main" id="{C349D32F-6608-204A-8315-2DCD82F0F5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" name="Text Box 16">
            <a:extLst>
              <a:ext uri="{FF2B5EF4-FFF2-40B4-BE49-F238E27FC236}">
                <a16:creationId xmlns:a16="http://schemas.microsoft.com/office/drawing/2014/main" id="{8D5C2D52-E666-3145-9188-49869F2D08B9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 bwMode="auto">
          <a:xfrm>
            <a:off x="1524000" y="788729"/>
            <a:ext cx="91440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PHYS-427 (3 cr.)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chemeClr val="tx1"/>
                </a:solidFill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Solid State and Condensed Matter Physics</a:t>
            </a:r>
          </a:p>
        </p:txBody>
      </p:sp>
      <p:sp>
        <p:nvSpPr>
          <p:cNvPr id="19" name="Text Box 54">
            <a:extLst>
              <a:ext uri="{FF2B5EF4-FFF2-40B4-BE49-F238E27FC236}">
                <a16:creationId xmlns:a16="http://schemas.microsoft.com/office/drawing/2014/main" id="{5DF791F4-002F-BE40-AAEF-B550A444FDAB}"/>
              </a:ext>
            </a:extLst>
          </p:cNvPr>
          <p:cNvSpPr txBox="1">
            <a:spLocks noGrp="1" noChangeArrowheads="1"/>
          </p:cNvSpPr>
          <p:nvPr>
            <p:ph type="subTitle" idx="1"/>
          </p:nvPr>
        </p:nvSpPr>
        <p:spPr bwMode="auto">
          <a:xfrm>
            <a:off x="1524000" y="3268404"/>
            <a:ext cx="11314670" cy="276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  <a:no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l"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Crystalline structure, lattice vibration </a:t>
            </a:r>
          </a:p>
          <a:p>
            <a:pPr lvl="0" algn="l"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and energy states, Brillouin zones, </a:t>
            </a:r>
          </a:p>
          <a:p>
            <a:pPr lvl="0" algn="l"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electrons in metals, energy bands and </a:t>
            </a:r>
          </a:p>
          <a:p>
            <a:pPr lvl="0" algn="l"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gaps, diffraction.</a:t>
            </a:r>
          </a:p>
          <a:p>
            <a:pPr lvl="0" algn="l"/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Constantia" panose="02030602050306030303" pitchFamily="18" charset="0"/>
              <a:ea typeface="ＭＳ Ｐ明朝" panose="02020600040205080304" pitchFamily="18" charset="-128"/>
              <a:cs typeface="Times New Roman" panose="02020603050405020304" pitchFamily="18" charset="0"/>
            </a:endParaRPr>
          </a:p>
          <a:p>
            <a:pPr lvl="0" algn="l"/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Spring 2025, MWF 2:30 PM </a:t>
            </a:r>
          </a:p>
          <a:p>
            <a:pPr algn="l"/>
            <a:endParaRPr lang="en-US" altLang="en-US" sz="1600" dirty="0">
              <a:latin typeface="Constantia" panose="02030602050306030303" pitchFamily="18" charset="0"/>
              <a:ea typeface="ＭＳ Ｐ明朝" panose="02020600040205080304" pitchFamily="18" charset="-128"/>
              <a:cs typeface="Times New Roman" panose="02020603050405020304" pitchFamily="18" charset="0"/>
            </a:endParaRPr>
          </a:p>
          <a:p>
            <a:pPr algn="l"/>
            <a:endParaRPr lang="en-US" altLang="en-US" sz="1600" dirty="0">
              <a:latin typeface="Constantia" panose="02030602050306030303" pitchFamily="18" charset="0"/>
              <a:ea typeface="ＭＳ Ｐ明朝" panose="02020600040205080304" pitchFamily="18" charset="-128"/>
              <a:cs typeface="Times New Roman" panose="02020603050405020304" pitchFamily="18" charset="0"/>
            </a:endParaRPr>
          </a:p>
          <a:p>
            <a:pPr algn="l"/>
            <a:r>
              <a:rPr lang="en-US" altLang="en-US" sz="1600" dirty="0"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pre-req: PHYS-282 </a:t>
            </a:r>
            <a:r>
              <a:rPr lang="en-US" altLang="en-US" sz="1600" i="1" dirty="0"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University Physics II</a:t>
            </a:r>
          </a:p>
          <a:p>
            <a:pPr lvl="0" algn="l"/>
            <a:endParaRPr lang="en-US" altLang="en-US" sz="1600" dirty="0"/>
          </a:p>
          <a:p>
            <a:pPr lvl="0" algn="l"/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Next offering: Spring 2027 </a:t>
            </a:r>
          </a:p>
          <a:p>
            <a:pPr lvl="0" algn="l"/>
            <a:r>
              <a:rPr lang="en-US" altLang="en-US" sz="2000" dirty="0">
                <a:latin typeface="Constantia" panose="02030602050306030303" pitchFamily="18" charset="0"/>
                <a:hlinkClick r:id="rId3"/>
              </a:rPr>
              <a:t>pattersonm@uwstout.edu</a:t>
            </a:r>
            <a:endParaRPr lang="en-US" altLang="en-US" dirty="0">
              <a:latin typeface="Constantia" panose="02030602050306030303" pitchFamily="18" charset="0"/>
            </a:endParaRPr>
          </a:p>
          <a:p>
            <a:pPr lvl="0" algn="l"/>
            <a:endParaRPr lang="en-US" altLang="en-US" dirty="0">
              <a:latin typeface="Constantia" panose="0203060205030603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228600" algn="l"/>
                <a:tab pos="4572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Required in </a:t>
            </a:r>
          </a:p>
          <a:p>
            <a:pPr lvl="1" algn="l">
              <a:lnSpc>
                <a:spcPct val="100000"/>
              </a:lnSpc>
              <a:buFontTx/>
              <a:buChar char="•"/>
            </a:pPr>
            <a:r>
              <a:rPr lang="en-US" altLang="en-US" sz="1200" dirty="0"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B.S. in Physics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  <a:latin typeface="Constantia" panose="02030602050306030303" pitchFamily="18" charset="0"/>
              <a:ea typeface="ＭＳ Ｐ明朝" panose="02020600040205080304" pitchFamily="18" charset="-128"/>
              <a:cs typeface="Times New Roman" panose="02020603050405020304" pitchFamily="18" charset="0"/>
            </a:endParaRPr>
          </a:p>
          <a:p>
            <a:pPr lvl="1" algn="l">
              <a:lnSpc>
                <a:spcPct val="100000"/>
              </a:lnSpc>
              <a:buFontTx/>
              <a:buChar char="•"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B.S. in Applied Science</a:t>
            </a:r>
          </a:p>
          <a:p>
            <a:pPr lvl="2" algn="l">
              <a:lnSpc>
                <a:spcPct val="100000"/>
              </a:lnSpc>
              <a:buFontTx/>
              <a:buChar char="•"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Applied Physics (APP) concentration</a:t>
            </a:r>
          </a:p>
          <a:p>
            <a:pPr lvl="2" algn="l">
              <a:lnSpc>
                <a:spcPct val="100000"/>
              </a:lnSpc>
              <a:buFontTx/>
              <a:buChar char="•"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Materials and Nanoscience (MNS) concentration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228600" algn="l"/>
                <a:tab pos="4572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Elective for </a:t>
            </a:r>
            <a:endParaRPr lang="en-US" altLang="en-US" sz="1400" dirty="0"/>
          </a:p>
          <a:p>
            <a:pPr lvl="1" algn="l">
              <a:lnSpc>
                <a:spcPct val="100000"/>
              </a:lnSpc>
              <a:buFontTx/>
              <a:buChar char="•"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Minors in: Materials Science, Physics, Semiconductor Manufacturing</a:t>
            </a:r>
            <a:endParaRPr lang="en-US" altLang="en-US" sz="1200" dirty="0"/>
          </a:p>
          <a:p>
            <a:pPr lvl="1" algn="l">
              <a:lnSpc>
                <a:spcPct val="100000"/>
              </a:lnSpc>
              <a:buFontTx/>
              <a:buChar char="•"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Industrial Chemistry</a:t>
            </a:r>
            <a:r>
              <a:rPr lang="en-US" altLang="en-US" sz="1200" dirty="0">
                <a:latin typeface="Constantia" panose="02030602050306030303" pitchFamily="18" charset="0"/>
                <a:ea typeface="ＭＳ Ｐ明朝" panose="02020600040205080304" pitchFamily="18" charset="-128"/>
                <a:cs typeface="Times New Roman" panose="02020603050405020304" pitchFamily="18" charset="0"/>
              </a:rPr>
              <a:t> concentration of Applied Science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67757B-26BD-E24C-B585-D4A699222DB7}"/>
              </a:ext>
            </a:extLst>
          </p:cNvPr>
          <p:cNvSpPr txBox="1"/>
          <p:nvPr/>
        </p:nvSpPr>
        <p:spPr>
          <a:xfrm>
            <a:off x="0" y="6586149"/>
            <a:ext cx="122529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MagFly</a:t>
            </a:r>
            <a:r>
              <a:rPr lang="en-US" sz="1200" dirty="0"/>
              <a:t> superconductor skate, a 'floating' universal magnet system by German B.T. Innovation Company that allows a hundred-kilo person to levitate. (Photo: BERTRAND GUAY/AFP/Getty Images)</a:t>
            </a:r>
          </a:p>
        </p:txBody>
      </p:sp>
    </p:spTree>
    <p:extLst>
      <p:ext uri="{BB962C8B-B14F-4D97-AF65-F5344CB8AC3E}">
        <p14:creationId xmlns:p14="http://schemas.microsoft.com/office/powerpoint/2010/main" val="3040140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3564</TotalTime>
  <Words>571</Words>
  <Application>Microsoft Macintosh PowerPoint</Application>
  <PresentationFormat>Widescreen</PresentationFormat>
  <Paragraphs>94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Constantia</vt:lpstr>
      <vt:lpstr>Office Theme</vt:lpstr>
      <vt:lpstr>Engineering 3-2 Programs  3 years at one school 2 years at an engineering school Dual Degree in Physics and Engineering</vt:lpstr>
      <vt:lpstr>Jobs for Bachelor’s Degrees in Physics (without engineering degree!) </vt:lpstr>
      <vt:lpstr>Physics at UW-Stout</vt:lpstr>
      <vt:lpstr>Physics Minor</vt:lpstr>
      <vt:lpstr>PHYS-427 (3 cr.) Solid State and Condensed Matter Physics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your dream job?  Where do you want to work?</dc:title>
  <dc:creator>Zimmerman, Todd</dc:creator>
  <cp:lastModifiedBy>Zimmerman, Todd</cp:lastModifiedBy>
  <cp:revision>14</cp:revision>
  <dcterms:created xsi:type="dcterms:W3CDTF">2020-10-08T15:25:34Z</dcterms:created>
  <dcterms:modified xsi:type="dcterms:W3CDTF">2024-10-23T18:03:25Z</dcterms:modified>
</cp:coreProperties>
</file>

<file path=docProps/thumbnail.jpeg>
</file>